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notesMasterIdLst>
    <p:notesMasterId r:id="rId18"/>
  </p:notesMasterIdLst>
  <p:handoutMasterIdLst>
    <p:handoutMasterId r:id="rId19"/>
  </p:handoutMasterIdLst>
  <p:sldIdLst>
    <p:sldId id="264" r:id="rId5"/>
    <p:sldId id="272" r:id="rId6"/>
    <p:sldId id="273" r:id="rId7"/>
    <p:sldId id="266" r:id="rId8"/>
    <p:sldId id="271" r:id="rId9"/>
    <p:sldId id="274" r:id="rId10"/>
    <p:sldId id="275" r:id="rId11"/>
    <p:sldId id="276" r:id="rId12"/>
    <p:sldId id="277" r:id="rId13"/>
    <p:sldId id="267" r:id="rId14"/>
    <p:sldId id="278" r:id="rId15"/>
    <p:sldId id="279" r:id="rId16"/>
    <p:sldId id="280" r:id="rId17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155" d="100"/>
          <a:sy n="155" d="100"/>
        </p:scale>
        <p:origin x="46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nnasm\Desktop\Projekt%20Ryby\Dane%20RYB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nnasm\Desktop\Projekt%20Ryby\Dane%20RYB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 err="1"/>
              <a:t>Countries</a:t>
            </a:r>
            <a:r>
              <a:rPr lang="pl-PL" dirty="0"/>
              <a:t> with the </a:t>
            </a:r>
            <a:r>
              <a:rPr lang="pl-PL" dirty="0" err="1"/>
              <a:t>largest</a:t>
            </a:r>
            <a:r>
              <a:rPr lang="pl-PL" dirty="0"/>
              <a:t> </a:t>
            </a:r>
            <a:r>
              <a:rPr lang="pl-PL" dirty="0" err="1"/>
              <a:t>marines</a:t>
            </a:r>
            <a:r>
              <a:rPr lang="pl-PL" dirty="0"/>
              <a:t> </a:t>
            </a:r>
            <a:r>
              <a:rPr lang="pl-PL" dirty="0" err="1"/>
              <a:t>catches</a:t>
            </a:r>
            <a:r>
              <a:rPr lang="pl-PL" dirty="0"/>
              <a:t> in </a:t>
            </a:r>
            <a:r>
              <a:rPr lang="pl-PL" dirty="0" err="1"/>
              <a:t>thousend</a:t>
            </a:r>
            <a:r>
              <a:rPr lang="pl-PL" dirty="0"/>
              <a:t> </a:t>
            </a:r>
            <a:r>
              <a:rPr lang="pl-PL" dirty="0" err="1"/>
              <a:t>tones</a:t>
            </a:r>
            <a:r>
              <a:rPr lang="pl-PL" dirty="0"/>
              <a:t> in 2015 and 2016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Arkusz1!$C$2</c:f>
              <c:strCache>
                <c:ptCount val="1"/>
                <c:pt idx="0">
                  <c:v>2015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woPt" dir="tl"/>
            </a:scene3d>
            <a:sp3d/>
          </c:spPr>
          <c:invertIfNegative val="0"/>
          <c:cat>
            <c:strRef>
              <c:f>Arkusz1!$B$3:$B$13</c:f>
              <c:strCache>
                <c:ptCount val="11"/>
                <c:pt idx="0">
                  <c:v>China</c:v>
                </c:pt>
                <c:pt idx="1">
                  <c:v>Indonezja</c:v>
                </c:pt>
                <c:pt idx="2">
                  <c:v>USA</c:v>
                </c:pt>
                <c:pt idx="3">
                  <c:v>Peru</c:v>
                </c:pt>
                <c:pt idx="4">
                  <c:v>Russia</c:v>
                </c:pt>
                <c:pt idx="5">
                  <c:v>India</c:v>
                </c:pt>
                <c:pt idx="6">
                  <c:v>Japan</c:v>
                </c:pt>
                <c:pt idx="7">
                  <c:v>Wietnam</c:v>
                </c:pt>
                <c:pt idx="8">
                  <c:v>Norway</c:v>
                </c:pt>
                <c:pt idx="9">
                  <c:v>Filipines</c:v>
                </c:pt>
                <c:pt idx="10">
                  <c:v>Chile</c:v>
                </c:pt>
              </c:strCache>
            </c:strRef>
          </c:cat>
          <c:val>
            <c:numRef>
              <c:f>Arkusz1!$C$3:$C$13</c:f>
              <c:numCache>
                <c:formatCode>General</c:formatCode>
                <c:ptCount val="11"/>
                <c:pt idx="0">
                  <c:v>15314</c:v>
                </c:pt>
                <c:pt idx="1">
                  <c:v>6216</c:v>
                </c:pt>
                <c:pt idx="2">
                  <c:v>5019</c:v>
                </c:pt>
                <c:pt idx="3">
                  <c:v>4786</c:v>
                </c:pt>
                <c:pt idx="4">
                  <c:v>4172</c:v>
                </c:pt>
                <c:pt idx="5">
                  <c:v>3497</c:v>
                </c:pt>
                <c:pt idx="6">
                  <c:v>3423</c:v>
                </c:pt>
                <c:pt idx="7">
                  <c:v>2607</c:v>
                </c:pt>
                <c:pt idx="8">
                  <c:v>2293</c:v>
                </c:pt>
                <c:pt idx="9">
                  <c:v>1948</c:v>
                </c:pt>
                <c:pt idx="10">
                  <c:v>1786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0B-BB44-BDBD-E1F8BECCC058}"/>
            </c:ext>
          </c:extLst>
        </c:ser>
        <c:ser>
          <c:idx val="1"/>
          <c:order val="1"/>
          <c:tx>
            <c:strRef>
              <c:f>Arkusz1!$D$2</c:f>
              <c:strCache>
                <c:ptCount val="1"/>
                <c:pt idx="0">
                  <c:v>2016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woPt" dir="tl"/>
            </a:scene3d>
            <a:sp3d/>
          </c:spPr>
          <c:invertIfNegative val="0"/>
          <c:cat>
            <c:strRef>
              <c:f>Arkusz1!$B$3:$B$13</c:f>
              <c:strCache>
                <c:ptCount val="11"/>
                <c:pt idx="0">
                  <c:v>China</c:v>
                </c:pt>
                <c:pt idx="1">
                  <c:v>Indonezja</c:v>
                </c:pt>
                <c:pt idx="2">
                  <c:v>USA</c:v>
                </c:pt>
                <c:pt idx="3">
                  <c:v>Peru</c:v>
                </c:pt>
                <c:pt idx="4">
                  <c:v>Russia</c:v>
                </c:pt>
                <c:pt idx="5">
                  <c:v>India</c:v>
                </c:pt>
                <c:pt idx="6">
                  <c:v>Japan</c:v>
                </c:pt>
                <c:pt idx="7">
                  <c:v>Wietnam</c:v>
                </c:pt>
                <c:pt idx="8">
                  <c:v>Norway</c:v>
                </c:pt>
                <c:pt idx="9">
                  <c:v>Filipines</c:v>
                </c:pt>
                <c:pt idx="10">
                  <c:v>Chile</c:v>
                </c:pt>
              </c:strCache>
            </c:strRef>
          </c:cat>
          <c:val>
            <c:numRef>
              <c:f>Arkusz1!$D$3:$D$13</c:f>
              <c:numCache>
                <c:formatCode>General</c:formatCode>
                <c:ptCount val="11"/>
                <c:pt idx="0">
                  <c:v>15246.2</c:v>
                </c:pt>
                <c:pt idx="1">
                  <c:v>6109.8</c:v>
                </c:pt>
                <c:pt idx="2">
                  <c:v>4897.3</c:v>
                </c:pt>
                <c:pt idx="3">
                  <c:v>3774.9</c:v>
                </c:pt>
                <c:pt idx="4">
                  <c:v>4466.5</c:v>
                </c:pt>
                <c:pt idx="5">
                  <c:v>3599.7</c:v>
                </c:pt>
                <c:pt idx="6">
                  <c:v>3167.6</c:v>
                </c:pt>
                <c:pt idx="7">
                  <c:v>2678.4</c:v>
                </c:pt>
                <c:pt idx="8">
                  <c:v>2033.6</c:v>
                </c:pt>
                <c:pt idx="9">
                  <c:v>1865.2</c:v>
                </c:pt>
                <c:pt idx="10">
                  <c:v>1499.5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0B-BB44-BDBD-E1F8BECCC0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3667519"/>
        <c:axId val="193530159"/>
        <c:axId val="0"/>
      </c:bar3DChart>
      <c:catAx>
        <c:axId val="193667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93530159"/>
        <c:crosses val="autoZero"/>
        <c:auto val="1"/>
        <c:lblAlgn val="ctr"/>
        <c:lblOffset val="100"/>
        <c:noMultiLvlLbl val="0"/>
      </c:catAx>
      <c:valAx>
        <c:axId val="193530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936675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600" b="1" i="0" u="none" strike="noStrike" kern="1200" cap="all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Fishing in </a:t>
            </a:r>
            <a:r>
              <a:rPr lang="pl-PL" sz="1600" b="1" i="0" u="none" strike="noStrike" kern="1200" cap="all" baseline="0" dirty="0" err="1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different</a:t>
            </a:r>
            <a:r>
              <a:rPr lang="pl-PL" sz="1600" b="1" i="0" u="none" strike="noStrike" kern="1200" cap="all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 </a:t>
            </a:r>
            <a:r>
              <a:rPr lang="pl-PL" sz="1600" b="1" i="0" u="none" strike="noStrike" kern="1200" cap="all" baseline="0" dirty="0" err="1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oceans</a:t>
            </a:r>
            <a:r>
              <a:rPr lang="pl-PL" sz="1600" b="1" i="0" u="none" strike="noStrike" kern="1200" cap="all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 and </a:t>
            </a:r>
            <a:r>
              <a:rPr lang="pl-PL" sz="1600" b="1" i="0" u="none" strike="noStrike" kern="1200" cap="all" baseline="0" dirty="0" err="1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seas</a:t>
            </a:r>
            <a:endParaRPr lang="pl-PL" sz="1600" b="1" i="0" u="none" strike="noStrike" kern="1200" cap="all" baseline="0" dirty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D5BD-F644-9A7F-2C0D78FBD4C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D5BD-F644-9A7F-2C0D78FBD4C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D5BD-F644-9A7F-2C0D78FBD4C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D5BD-F644-9A7F-2C0D78FBD4C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D5BD-F644-9A7F-2C0D78FBD4C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5BD-F644-9A7F-2C0D78FBD4C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D5BD-F644-9A7F-2C0D78FBD4C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D5BD-F644-9A7F-2C0D78FBD4C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D5BD-F644-9A7F-2C0D78FBD4C8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D5BD-F644-9A7F-2C0D78FBD4C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Arkusz1!$B$20:$B$24</c:f>
              <c:strCache>
                <c:ptCount val="5"/>
                <c:pt idx="0">
                  <c:v>Pacific Ocean</c:v>
                </c:pt>
                <c:pt idx="1">
                  <c:v>Atlantic Ocean</c:v>
                </c:pt>
                <c:pt idx="2">
                  <c:v>Indian Ocean</c:v>
                </c:pt>
                <c:pt idx="3">
                  <c:v>Inland waters</c:v>
                </c:pt>
                <c:pt idx="4">
                  <c:v>Arctic and Southern Ocean</c:v>
                </c:pt>
              </c:strCache>
            </c:strRef>
          </c:cat>
          <c:val>
            <c:numRef>
              <c:f>Arkusz1!$C$20:$C$24</c:f>
              <c:numCache>
                <c:formatCode>0.00%</c:formatCode>
                <c:ptCount val="5"/>
                <c:pt idx="0">
                  <c:v>0.51</c:v>
                </c:pt>
                <c:pt idx="1">
                  <c:v>0.23499999999999999</c:v>
                </c:pt>
                <c:pt idx="2">
                  <c:v>0.127</c:v>
                </c:pt>
                <c:pt idx="3">
                  <c:v>0.125</c:v>
                </c:pt>
                <c:pt idx="4">
                  <c:v>3.0000000000000001E-3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5BD-F644-9A7F-2C0D78FBD4C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>
            <a:extLst>
              <a:ext uri="{FF2B5EF4-FFF2-40B4-BE49-F238E27FC236}">
                <a16:creationId xmlns:a16="http://schemas.microsoft.com/office/drawing/2014/main" id="{FCD5339C-519D-4230-BF0C-1BF09A2FE2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E3982FE9-1227-454F-8FBE-5D49EEFEFD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CB7BE63-991A-4DB2-908D-3301DF780BE3}" type="datetime1">
              <a:rPr lang="pl-PL" smtClean="0"/>
              <a:t>21.02.2024</a:t>
            </a:fld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C2C515AC-387D-4DC2-8066-2F960E1511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BCA55534-4B86-498E-A9D9-C98A3290DC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D9C5148-8ED6-434E-BA59-EF48324382B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389953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B859C-63A4-4C8D-AB58-B0EBA6CDD873}" type="datetime1">
              <a:rPr lang="pl-PL" smtClean="0"/>
              <a:pPr/>
              <a:t>21.02.2024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ED33291-C0D9-4415-AEC4-F67D377A5AD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290305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ED33291-C0D9-4415-AEC4-F67D377A5ADC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73658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Prostokąt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rtlCol="0"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pl-PL" noProof="0"/>
              <a:t>Kliknij, aby edytować styl wzorca podtytułu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18F06DD-D829-48EE-80A8-E295FE858B72}" type="datetime1">
              <a:rPr lang="pl-PL" smtClean="0"/>
              <a:pPr/>
              <a:t>21.02.2024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A12EE9C-4551-4580-9B7A-A9284A1A871F}" type="datetime1">
              <a:rPr lang="pl-PL" smtClean="0"/>
              <a:pPr/>
              <a:t>21.02.2024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rtlCol="0" anchor="t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851576C-4B99-41E5-9ECB-0D562F4DC922}" type="datetime1">
              <a:rPr lang="pl-PL" smtClean="0"/>
              <a:pPr/>
              <a:t>21.02.2024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172B919-10FD-4F45-BA7B-91491E9980DD}" type="datetime1">
              <a:rPr lang="pl-PL" smtClean="0"/>
              <a:pPr/>
              <a:t>21.02.2024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rtlCol="0"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rtlCol="0"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778CBCE-04B6-44A8-891D-9F3836548498}" type="datetime1">
              <a:rPr lang="pl-PL" smtClean="0"/>
              <a:pPr/>
              <a:t>21.02.2024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8" name="Data — symbol zastępczy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7287D8B-F02B-4CDC-BAB9-C1ED8683A859}" type="datetime1">
              <a:rPr lang="pl-PL" smtClean="0"/>
              <a:pPr/>
              <a:t>21.02.2024</a:t>
            </a:fld>
            <a:endParaRPr lang="pl-PL" dirty="0"/>
          </a:p>
        </p:txBody>
      </p:sp>
      <p:sp>
        <p:nvSpPr>
          <p:cNvPr id="9" name="Stopka — symbol zastępczy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10" name="Numer slajdu — symbol zastępczy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236398D-084D-4D88-9EF5-0937EDBF21C9}" type="datetime1">
              <a:rPr lang="pl-PL" smtClean="0"/>
              <a:pPr/>
              <a:t>21.02.2024</a:t>
            </a:fld>
            <a:endParaRPr lang="pl-PL" dirty="0"/>
          </a:p>
        </p:txBody>
      </p:sp>
      <p:sp>
        <p:nvSpPr>
          <p:cNvPr id="11" name="Stopka — symbol zastępczy 10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12" name="Numer slajdu — symbol zastępczy 1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298F8C9-EFF0-4305-8316-E2607CA522D4}" type="datetime1">
              <a:rPr lang="pl-PL" smtClean="0"/>
              <a:pPr/>
              <a:t>21.02.2024</a:t>
            </a:fld>
            <a:endParaRPr lang="pl-PL" dirty="0"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C9AC502-E87D-474B-AC14-59D6DF714ED3}" type="datetime1">
              <a:rPr lang="pl-PL" smtClean="0"/>
              <a:pPr/>
              <a:t>21.02.2024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 baseline="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8" name="Data — symbol zastępczy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758034A-C567-4920-81BD-BA3F9F4F167C}" type="datetime1">
              <a:rPr lang="pl-PL" smtClean="0"/>
              <a:pPr/>
              <a:t>21.02.2024</a:t>
            </a:fld>
            <a:endParaRPr lang="pl-PL" dirty="0"/>
          </a:p>
        </p:txBody>
      </p:sp>
      <p:sp>
        <p:nvSpPr>
          <p:cNvPr id="9" name="Stopka — symbol zastępczy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10" name="Numer slajdu — symbol zastępczy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8" name="Data — symbol zastępczy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9BF6858-5A1A-4753-899E-B35E2F86973D}" type="datetime1">
              <a:rPr lang="pl-PL" smtClean="0"/>
              <a:pPr/>
              <a:t>21.02.2024</a:t>
            </a:fld>
            <a:endParaRPr lang="pl-PL" dirty="0"/>
          </a:p>
        </p:txBody>
      </p:sp>
      <p:sp>
        <p:nvSpPr>
          <p:cNvPr id="9" name="Stopka — symbol zastępczy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10" name="Numer slajdu — symbol zastępczy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8" name="Prostokąt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E9AAF44-6480-4485-82BA-3BD252DDDFA1}" type="datetime1">
              <a:rPr lang="pl-PL" smtClean="0"/>
              <a:pPr/>
              <a:t>21.02.2024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klimatycznabazawiedzy.org/raport/the-state-of-world-fisheries-and-aquaculture-2022/" TargetMode="External"/><Relationship Id="rId3" Type="http://schemas.openxmlformats.org/officeDocument/2006/relationships/hyperlink" Target="https://geografia24.pl/ruch_wody_morskiej/" TargetMode="External"/><Relationship Id="rId7" Type="http://schemas.openxmlformats.org/officeDocument/2006/relationships/hyperlink" Target="https://zpe.gov.pl/a/wprowadzenie/DaGLFxyzj" TargetMode="External"/><Relationship Id="rId2" Type="http://schemas.openxmlformats.org/officeDocument/2006/relationships/hyperlink" Target="https://zpe.gov.pl/a/przeczytaj/DgwKwfa9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pe.gov.pl/a/przeczytaj/DWf7JZYLL" TargetMode="External"/><Relationship Id="rId5" Type="http://schemas.openxmlformats.org/officeDocument/2006/relationships/hyperlink" Target="https://geografia24.pl/rybactwo-i-akwakultura/" TargetMode="External"/><Relationship Id="rId4" Type="http://schemas.openxmlformats.org/officeDocument/2006/relationships/hyperlink" Target="https://odpowiedzialnybiznes.pl/publikacje/the-state-of-world-fisheries-and-aquaculture-2022/" TargetMode="External"/><Relationship Id="rId9" Type="http://schemas.openxmlformats.org/officeDocument/2006/relationships/hyperlink" Target="https://www.gospodarkamorska.pl/ryby-uratuja-swiat-od-glodu-dominuje-azja-i-produkcja-w-krajach-o-srednich-i-niskich-dochodach-68626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mapsontheweb.zoom-maps.com/image/188629102704" TargetMode="External"/><Relationship Id="rId3" Type="http://schemas.openxmlformats.org/officeDocument/2006/relationships/hyperlink" Target="https://www.gov.pl/web/gospodarkamorska/o-rybactwie-srodladowym-i-akwakulturze-w-formacie-miedzynarodowym" TargetMode="External"/><Relationship Id="rId7" Type="http://schemas.openxmlformats.org/officeDocument/2006/relationships/hyperlink" Target="https://www.na6.pl/geografia/rybolostwo" TargetMode="External"/><Relationship Id="rId2" Type="http://schemas.openxmlformats.org/officeDocument/2006/relationships/hyperlink" Target="https://www.msc.org/docs/default-source/po-files/zrownowazone-rybolowstwo-wieksze-polowy-i-globalne-dostawy-zywnosci-maj-2022.pdf?sfvrsn=d71190de_1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eografia24.eu/geo_prezentacje_pr_1/301_4_hydrosfera/r1_4_02a.pdf" TargetMode="External"/><Relationship Id="rId5" Type="http://schemas.openxmlformats.org/officeDocument/2006/relationships/hyperlink" Target="https://hydropolis.pl/prady-morskie/" TargetMode="External"/><Relationship Id="rId4" Type="http://schemas.openxmlformats.org/officeDocument/2006/relationships/hyperlink" Target="https://pan.olsztyn.pl/wp-content/uploads/2021/02/Przeglad-Rybacki-1-2021-ART-KOWALSKI.pdf" TargetMode="External"/><Relationship Id="rId9" Type="http://schemas.openxmlformats.org/officeDocument/2006/relationships/hyperlink" Target="https://studentclimates.wordpress.com/2017/08/17/upwelling-zones-secrets-of-the-deep-ocean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file:////Users/annasm/Library/Group%20Containers/UBF8T346G9.ms/WebArchiveCopyPasteTempFiles/com.microsoft.Word/Up-pow.jpg" TargetMode="External"/><Relationship Id="rId5" Type="http://schemas.openxmlformats.org/officeDocument/2006/relationships/image" Target="../media/image6.jpeg"/><Relationship Id="rId4" Type="http://schemas.openxmlformats.org/officeDocument/2006/relationships/image" Target="https://geografia24.pl/wp-content/uploads/2019/11/Upwelling-przybrze&#380;ny-1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Prostokąt 18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26" r="9092" b="20447"/>
          <a:stretch/>
        </p:blipFill>
        <p:spPr>
          <a:xfrm>
            <a:off x="0" y="0"/>
            <a:ext cx="12188932" cy="6858000"/>
          </a:xfrm>
          <a:prstGeom prst="rect">
            <a:avLst/>
          </a:prstGeom>
        </p:spPr>
      </p:pic>
      <p:sp>
        <p:nvSpPr>
          <p:cNvPr id="21" name="Prostokąt 20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1298448"/>
            <a:ext cx="3685070" cy="3255264"/>
          </a:xfrm>
        </p:spPr>
        <p:txBody>
          <a:bodyPr rtlCol="0">
            <a:normAutofit/>
          </a:bodyPr>
          <a:lstStyle/>
          <a:p>
            <a:r>
              <a:rPr lang="pl-PL" sz="4400" dirty="0" err="1"/>
              <a:t>Fisheries</a:t>
            </a:r>
            <a:r>
              <a:rPr lang="pl-PL" sz="4400" dirty="0"/>
              <a:t> </a:t>
            </a:r>
            <a:r>
              <a:rPr lang="pl-PL" sz="4400" dirty="0" err="1"/>
              <a:t>Worldwide</a:t>
            </a:r>
            <a:r>
              <a:rPr lang="pl-PL" sz="4400" dirty="0"/>
              <a:t> </a:t>
            </a:r>
            <a:r>
              <a:rPr lang="pl-PL" sz="3800" dirty="0"/>
              <a:t>Personal </a:t>
            </a:r>
            <a:r>
              <a:rPr lang="pl-PL" sz="3800" dirty="0" err="1"/>
              <a:t>project</a:t>
            </a:r>
            <a:endParaRPr lang="pl-PL" sz="38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721F547-2086-4D47-BB8F-44FA94006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4670246"/>
            <a:ext cx="3685069" cy="914400"/>
          </a:xfrm>
        </p:spPr>
        <p:txBody>
          <a:bodyPr rtlCol="0">
            <a:normAutofit fontScale="70000" lnSpcReduction="20000"/>
          </a:bodyPr>
          <a:lstStyle/>
          <a:p>
            <a:pPr rtl="0"/>
            <a:r>
              <a:rPr lang="pl-PL" dirty="0"/>
              <a:t>Jan Maciąg</a:t>
            </a:r>
          </a:p>
          <a:p>
            <a:pPr rtl="0"/>
            <a:r>
              <a:rPr lang="pl-PL" dirty="0"/>
              <a:t>1A</a:t>
            </a:r>
          </a:p>
          <a:p>
            <a:pPr rtl="0"/>
            <a:r>
              <a:rPr lang="pl-PL" dirty="0" err="1"/>
              <a:t>Supervisor</a:t>
            </a:r>
            <a:r>
              <a:rPr lang="pl-PL" dirty="0"/>
              <a:t> – Agnieszka Kulig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0316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EE6467-E8B8-2777-25C7-6D221238D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/>
          <a:p>
            <a:r>
              <a:rPr lang="pl-PL" dirty="0"/>
              <a:t>The map of </a:t>
            </a:r>
            <a:r>
              <a:rPr lang="pl-PL" dirty="0" err="1"/>
              <a:t>world's</a:t>
            </a:r>
            <a:r>
              <a:rPr lang="pl-PL" dirty="0"/>
              <a:t> </a:t>
            </a:r>
            <a:r>
              <a:rPr lang="pl-PL" dirty="0" err="1"/>
              <a:t>largest</a:t>
            </a:r>
            <a:r>
              <a:rPr lang="pl-PL" dirty="0"/>
              <a:t> </a:t>
            </a:r>
            <a:r>
              <a:rPr lang="pl-PL" dirty="0" err="1"/>
              <a:t>fisheries</a:t>
            </a:r>
            <a:endParaRPr lang="pl-PL" dirty="0"/>
          </a:p>
        </p:txBody>
      </p:sp>
      <p:pic>
        <p:nvPicPr>
          <p:cNvPr id="4" name="Symbol zastępczy zawartości 3" descr="Obraz zawierający mapa, tekst, atlas, diagram&#10;&#10;Opis wygenerowany automatycznie">
            <a:extLst>
              <a:ext uri="{FF2B5EF4-FFF2-40B4-BE49-F238E27FC236}">
                <a16:creationId xmlns:a16="http://schemas.microsoft.com/office/drawing/2014/main" id="{31842788-E6BE-A538-8C8F-3DBD53D8A5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570644" y="1322936"/>
            <a:ext cx="8115230" cy="421991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D9743DB-C1BD-B751-B6F4-E890F9CC8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500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D0C113-24C9-FD8E-BB6C-F8543CBAF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Thank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 for </a:t>
            </a:r>
            <a:r>
              <a:rPr lang="pl-PL" dirty="0" err="1"/>
              <a:t>your</a:t>
            </a:r>
            <a:r>
              <a:rPr lang="pl-PL" dirty="0"/>
              <a:t> </a:t>
            </a:r>
            <a:r>
              <a:rPr lang="pl-PL" dirty="0" err="1"/>
              <a:t>attention</a:t>
            </a:r>
            <a:r>
              <a:rPr lang="pl-PL" dirty="0">
                <a:sym typeface="Wingdings" pitchFamily="2" charset="2"/>
              </a:rPr>
              <a:t></a:t>
            </a:r>
            <a:br>
              <a:rPr lang="pl-PL" dirty="0">
                <a:sym typeface="Wingdings" pitchFamily="2" charset="2"/>
              </a:rPr>
            </a:br>
            <a:br>
              <a:rPr lang="pl-PL">
                <a:sym typeface="Wingdings" pitchFamily="2" charset="2"/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53436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013932-872A-81D9-8E0A-74940F7E9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bibliography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E92F04-1ABE-A43A-CA49-EB81A23BD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8751" y="1123837"/>
            <a:ext cx="6655717" cy="496804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2"/>
              </a:rPr>
              <a:t>https://zpe.gov.pl/a/przeczytaj/DgwKwfa9L</a:t>
            </a:r>
            <a:endParaRPr lang="pl-PL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https://geografia24.pl/ruch_wody_morskiej/</a:t>
            </a:r>
            <a:endParaRPr lang="pl-PL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https://odpowiedzialnybiznes.pl/publikacje/the-state-of-world-fisheries-and-aquaculture-2022/</a:t>
            </a:r>
            <a:r>
              <a:rPr lang="pl-PL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https://geografia24.pl/rybactwo-i-akwakultura/</a:t>
            </a:r>
            <a:endParaRPr lang="pl-PL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https://zpe.gov.pl/a/przeczytaj/DWf7JZYLL</a:t>
            </a:r>
            <a:endParaRPr lang="pl-PL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7"/>
              </a:rPr>
              <a:t>https://zpe.gov.pl/a/wprowadzenie/DaGLFxyzj</a:t>
            </a:r>
            <a:endParaRPr lang="pl-PL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https://zpe.gov.pl/a/przeczytaj/DWf7JZYLL</a:t>
            </a: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8"/>
              </a:rPr>
              <a:t>https://klimatycznabazawiedzy.org/raport/the-state-of-world-fisheries-and-aquaculture-2022/</a:t>
            </a:r>
            <a:endParaRPr lang="pl-PL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9"/>
              </a:rPr>
              <a:t>https://www.gospodarkamorska.pl/ryby-uratuja-swiat-od-glodu-dominuje-azja-i-produkcja-w-krajach-o-srednich-i-niskich-dochodach-68626</a:t>
            </a:r>
            <a:endParaRPr lang="pl-PL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https://odpowiedzialnybiznes.pl/publikacje/the-state-of-world-fisheries-and-aquaculture-2022/</a:t>
            </a:r>
            <a:endParaRPr lang="pl-PL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3232002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73262F-38C9-A1A8-20A6-4C233664B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Bibliography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29F94C5-5CED-D47E-CD92-7C1E4BA1F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2"/>
              </a:rPr>
              <a:t>https://www.msc.org/docs/default-source/po-files/zrownowazone-rybolowstwo-wieksze-polowy-i-globalne-dostawy-zywnosci-maj-2022.pdf?sfvrsn=d71190de_10</a:t>
            </a:r>
            <a:endParaRPr lang="pl-PL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https://www.gov.pl/web/gospodarkamorska/o-rybactwie-srodladowym-i-akwakulturze-w-formacie-miedzynarodowym</a:t>
            </a:r>
            <a:endParaRPr lang="pl-PL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https://pan.olsztyn.pl/wp-content/uploads/2021/02/Przeglad-Rybacki-1-2021-ART-KOWALSKI.pdf</a:t>
            </a:r>
            <a:endParaRPr lang="pl-PL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https://hydropolis.pl/prady-morskie/</a:t>
            </a:r>
            <a:endParaRPr lang="pl-PL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https://www.geografia24.eu/geo_prezentacje_pr_1/301_4_hydrosfera/r1_4_02a.pdf</a:t>
            </a:r>
            <a:endParaRPr lang="pl-PL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7"/>
              </a:rPr>
              <a:t>https://www.na6.pl/geografia/rybolostwo</a:t>
            </a:r>
            <a:endParaRPr lang="pl-PL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8"/>
              </a:rPr>
              <a:t>https://mapsontheweb.zoom-maps.com/image/188629102704</a:t>
            </a:r>
            <a:endParaRPr lang="pl-PL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9"/>
              </a:rPr>
              <a:t>https://studentclimates.wordpress.com/2017/08/17/upwelling-zones-secrets-of-the-deep-ocean/</a:t>
            </a:r>
            <a:endParaRPr lang="pl-PL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https://earthhow.com/ocean-currents/</a:t>
            </a:r>
            <a:endParaRPr lang="pl-PL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1800" u="sng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https://worldoceanreview.com/en/wor-1/ocean-chemistry/oxygen/</a:t>
            </a:r>
            <a:endParaRPr lang="pl-PL" sz="18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8764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285D17-9824-AA37-1527-62B055B87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Annual</a:t>
            </a:r>
            <a:r>
              <a:rPr lang="pl-PL" dirty="0"/>
              <a:t> </a:t>
            </a:r>
            <a:r>
              <a:rPr lang="pl-PL" dirty="0" err="1"/>
              <a:t>fishing</a:t>
            </a:r>
            <a:r>
              <a:rPr lang="pl-PL" dirty="0"/>
              <a:t> and </a:t>
            </a:r>
            <a:r>
              <a:rPr lang="pl-PL" dirty="0" err="1"/>
              <a:t>consumption</a:t>
            </a:r>
            <a:r>
              <a:rPr lang="pl-PL" dirty="0"/>
              <a:t> per capita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2B18375-D6E2-66DD-61A6-666B55187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 year, people are catching more and more fish from the seas and oceans. </a:t>
            </a:r>
          </a:p>
          <a:p>
            <a:r>
              <a:rPr lang="en-US" dirty="0"/>
              <a:t>This figure is already reaching </a:t>
            </a:r>
            <a:r>
              <a:rPr lang="en-US" sz="3600" dirty="0"/>
              <a:t>93 </a:t>
            </a:r>
            <a:r>
              <a:rPr lang="en-US" dirty="0"/>
              <a:t>million tones by year 2020. </a:t>
            </a:r>
          </a:p>
          <a:p>
            <a:r>
              <a:rPr lang="en-US" dirty="0"/>
              <a:t>Every minute, </a:t>
            </a:r>
            <a:r>
              <a:rPr lang="en-US" sz="3600" dirty="0"/>
              <a:t>172</a:t>
            </a:r>
            <a:r>
              <a:rPr lang="en-US" dirty="0"/>
              <a:t> tones of fish and seafood are caught (this amount would fill a </a:t>
            </a:r>
            <a:r>
              <a:rPr lang="en-US" sz="2200" b="1" dirty="0"/>
              <a:t>120 m2 flat </a:t>
            </a:r>
            <a:r>
              <a:rPr lang="en-US" dirty="0"/>
              <a:t>to the ceiling every minute). </a:t>
            </a:r>
          </a:p>
          <a:p>
            <a:r>
              <a:rPr lang="en-US" dirty="0"/>
              <a:t>The consumption of fish and seafood in year 2020 reached  </a:t>
            </a:r>
            <a:r>
              <a:rPr lang="en-US" sz="3600" dirty="0"/>
              <a:t>20.2 </a:t>
            </a:r>
            <a:r>
              <a:rPr lang="en-US" dirty="0"/>
              <a:t>kg</a:t>
            </a:r>
            <a:r>
              <a:rPr lang="en-US" sz="3600" dirty="0"/>
              <a:t> </a:t>
            </a:r>
            <a:r>
              <a:rPr lang="en-US" dirty="0"/>
              <a:t>per person, which is double that of the 1960s.</a:t>
            </a:r>
          </a:p>
          <a:p>
            <a:r>
              <a:rPr lang="en-US" dirty="0"/>
              <a:t>Consumption per person is estimated to increase to </a:t>
            </a:r>
            <a:r>
              <a:rPr lang="en-US" sz="3600" dirty="0"/>
              <a:t>21.4 </a:t>
            </a:r>
            <a:r>
              <a:rPr lang="en-US" dirty="0"/>
              <a:t>kg by year 2030.</a:t>
            </a:r>
          </a:p>
        </p:txBody>
      </p:sp>
    </p:spTree>
    <p:extLst>
      <p:ext uri="{BB962C8B-B14F-4D97-AF65-F5344CB8AC3E}">
        <p14:creationId xmlns:p14="http://schemas.microsoft.com/office/powerpoint/2010/main" val="317754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AF793C-A421-2D42-8BE7-2677EDC02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The </a:t>
            </a:r>
            <a:r>
              <a:rPr lang="pl-PL" dirty="0" err="1"/>
              <a:t>fish</a:t>
            </a:r>
            <a:r>
              <a:rPr lang="pl-PL" dirty="0"/>
              <a:t> and </a:t>
            </a:r>
            <a:r>
              <a:rPr lang="pl-PL" dirty="0" err="1"/>
              <a:t>seafood</a:t>
            </a:r>
            <a:r>
              <a:rPr lang="pl-PL" dirty="0"/>
              <a:t> </a:t>
            </a:r>
            <a:r>
              <a:rPr lang="pl-PL" dirty="0" err="1"/>
              <a:t>consumption</a:t>
            </a:r>
            <a:r>
              <a:rPr lang="pl-PL" dirty="0"/>
              <a:t> per capita</a:t>
            </a:r>
          </a:p>
        </p:txBody>
      </p:sp>
      <p:pic>
        <p:nvPicPr>
          <p:cNvPr id="5" name="Symbol zastępczy zawartości 4" descr="Obraz zawierający tekst, zrzut ekranu, mapa&#10;&#10;Opis wygenerowany automatycznie">
            <a:extLst>
              <a:ext uri="{FF2B5EF4-FFF2-40B4-BE49-F238E27FC236}">
                <a16:creationId xmlns:a16="http://schemas.microsoft.com/office/drawing/2014/main" id="{7253493D-3B87-332E-B5CC-4E9A5FB26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8575" y="1319730"/>
            <a:ext cx="8278842" cy="4325695"/>
          </a:xfrm>
        </p:spPr>
      </p:pic>
    </p:spTree>
    <p:extLst>
      <p:ext uri="{BB962C8B-B14F-4D97-AF65-F5344CB8AC3E}">
        <p14:creationId xmlns:p14="http://schemas.microsoft.com/office/powerpoint/2010/main" val="1885423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7F9E8F-4C63-C332-CF43-3046D6827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 anchor="ctr">
            <a:normAutofit/>
          </a:bodyPr>
          <a:lstStyle/>
          <a:p>
            <a:r>
              <a:rPr lang="en-US" dirty="0"/>
              <a:t>Countries with the largest marine catches</a:t>
            </a:r>
            <a:endParaRPr lang="pl-PL" dirty="0"/>
          </a:p>
        </p:txBody>
      </p:sp>
      <p:graphicFrame>
        <p:nvGraphicFramePr>
          <p:cNvPr id="10" name="Symbol zastępczy zawartości 9">
            <a:extLst>
              <a:ext uri="{FF2B5EF4-FFF2-40B4-BE49-F238E27FC236}">
                <a16:creationId xmlns:a16="http://schemas.microsoft.com/office/drawing/2014/main" id="{EF965BBA-C07D-3858-1023-A1DDF856AE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871595"/>
              </p:ext>
            </p:extLst>
          </p:nvPr>
        </p:nvGraphicFramePr>
        <p:xfrm>
          <a:off x="3868738" y="863600"/>
          <a:ext cx="7315200" cy="5121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61275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E913BB-9881-634F-D705-65CB104DD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Fishing </a:t>
            </a:r>
            <a:r>
              <a:rPr lang="pl-PL" dirty="0" err="1"/>
              <a:t>indifferent</a:t>
            </a:r>
            <a:r>
              <a:rPr lang="en-US" dirty="0"/>
              <a:t> oceans and seas</a:t>
            </a:r>
            <a:endParaRPr lang="pl-PL" dirty="0"/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01C2A5A6-59B8-613B-5110-CA32AE7DFF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2366980"/>
              </p:ext>
            </p:extLst>
          </p:nvPr>
        </p:nvGraphicFramePr>
        <p:xfrm>
          <a:off x="3868738" y="863600"/>
          <a:ext cx="7315200" cy="5121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753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BAFB97-097A-3A24-0AC9-B07975BD2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 anchor="ctr">
            <a:normAutofit/>
          </a:bodyPr>
          <a:lstStyle/>
          <a:p>
            <a:r>
              <a:rPr lang="pl-PL" dirty="0" err="1"/>
              <a:t>Where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the </a:t>
            </a:r>
            <a:r>
              <a:rPr lang="pl-PL" dirty="0" err="1"/>
              <a:t>biggest</a:t>
            </a:r>
            <a:r>
              <a:rPr lang="pl-PL" dirty="0"/>
              <a:t> </a:t>
            </a:r>
            <a:r>
              <a:rPr lang="pl-PL" dirty="0" err="1"/>
              <a:t>fiheries</a:t>
            </a:r>
            <a:r>
              <a:rPr lang="pl-PL" dirty="0"/>
              <a:t> </a:t>
            </a:r>
            <a:r>
              <a:rPr lang="pl-PL" dirty="0" err="1"/>
              <a:t>worldwide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9B10FD-0F61-CFAE-0A9C-669811A788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1763309"/>
          </a:xfrm>
        </p:spPr>
        <p:txBody>
          <a:bodyPr anchor="ctr">
            <a:normAutofit/>
          </a:bodyPr>
          <a:lstStyle/>
          <a:p>
            <a:r>
              <a:rPr lang="pl-PL" sz="2400" b="1" dirty="0" err="1"/>
              <a:t>Shallow</a:t>
            </a:r>
            <a:r>
              <a:rPr lang="pl-PL" sz="2400" b="1" dirty="0"/>
              <a:t> </a:t>
            </a:r>
            <a:r>
              <a:rPr lang="pl-PL" sz="2400" b="1" dirty="0" err="1"/>
              <a:t>well-saturated</a:t>
            </a:r>
            <a:r>
              <a:rPr lang="pl-PL" sz="2400" b="1" dirty="0"/>
              <a:t> </a:t>
            </a:r>
            <a:r>
              <a:rPr lang="pl-PL" sz="2400" b="1" dirty="0" err="1"/>
              <a:t>shelf</a:t>
            </a:r>
            <a:r>
              <a:rPr lang="pl-PL" sz="2400" b="1" dirty="0"/>
              <a:t> </a:t>
            </a:r>
            <a:r>
              <a:rPr lang="pl-PL" sz="2400" b="1" dirty="0" err="1"/>
              <a:t>waters</a:t>
            </a:r>
            <a:r>
              <a:rPr lang="pl-PL" sz="2400" b="1" dirty="0"/>
              <a:t> </a:t>
            </a:r>
            <a:r>
              <a:rPr lang="pl-PL" sz="2400" b="1" dirty="0" err="1"/>
              <a:t>rich</a:t>
            </a:r>
            <a:r>
              <a:rPr lang="pl-PL" sz="2400" b="1" dirty="0"/>
              <a:t> in </a:t>
            </a:r>
            <a:r>
              <a:rPr lang="pl-PL" sz="2400" b="1" dirty="0" err="1"/>
              <a:t>vegetation</a:t>
            </a:r>
            <a:r>
              <a:rPr lang="pl-PL" sz="2400" b="1" dirty="0"/>
              <a:t> and plankton (</a:t>
            </a:r>
            <a:r>
              <a:rPr lang="pl-PL" sz="2400" b="1" dirty="0" err="1"/>
              <a:t>up</a:t>
            </a:r>
            <a:r>
              <a:rPr lang="pl-PL" sz="2400" b="1" dirty="0"/>
              <a:t> to 200m </a:t>
            </a:r>
            <a:r>
              <a:rPr lang="pl-PL" sz="2400" b="1" dirty="0" err="1"/>
              <a:t>depth</a:t>
            </a:r>
            <a:r>
              <a:rPr lang="pl-PL" dirty="0"/>
              <a:t>)</a:t>
            </a:r>
          </a:p>
        </p:txBody>
      </p:sp>
      <p:pic>
        <p:nvPicPr>
          <p:cNvPr id="7" name="Obraz 6" descr="Obraz zawierający tekst, Ziemia, Świat, mapa&#10;&#10;Opis wygenerowany automatycznie">
            <a:extLst>
              <a:ext uri="{FF2B5EF4-FFF2-40B4-BE49-F238E27FC236}">
                <a16:creationId xmlns:a16="http://schemas.microsoft.com/office/drawing/2014/main" id="{60DFAF6D-0E8F-A4ED-A09E-9BD5C4033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904" y="2229992"/>
            <a:ext cx="6323506" cy="36518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5436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4C1EBA-0CC8-0694-F4DF-AF6A44993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 anchor="ctr">
            <a:normAutofit/>
          </a:bodyPr>
          <a:lstStyle/>
          <a:p>
            <a:r>
              <a:rPr lang="pl-PL" dirty="0" err="1"/>
              <a:t>Where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the </a:t>
            </a:r>
            <a:r>
              <a:rPr lang="pl-PL" dirty="0" err="1"/>
              <a:t>biggest</a:t>
            </a:r>
            <a:r>
              <a:rPr lang="pl-PL" dirty="0"/>
              <a:t> </a:t>
            </a:r>
            <a:r>
              <a:rPr lang="pl-PL" dirty="0" err="1"/>
              <a:t>fiheries</a:t>
            </a:r>
            <a:r>
              <a:rPr lang="pl-PL" dirty="0"/>
              <a:t> </a:t>
            </a:r>
            <a:r>
              <a:rPr lang="pl-PL" dirty="0" err="1"/>
              <a:t>worldwide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FF675D2-9F7B-340A-5B64-E7635925A2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1737360"/>
          </a:xfrm>
        </p:spPr>
        <p:txBody>
          <a:bodyPr anchor="ctr">
            <a:normAutofit fontScale="92500" lnSpcReduction="20000"/>
          </a:bodyPr>
          <a:lstStyle/>
          <a:p>
            <a:r>
              <a:rPr lang="pl-PL" sz="2400" b="1" dirty="0" err="1"/>
              <a:t>Upwelling</a:t>
            </a:r>
            <a:r>
              <a:rPr lang="pl-PL" sz="2400" b="1" dirty="0"/>
              <a:t> </a:t>
            </a:r>
            <a:r>
              <a:rPr lang="pl-PL" sz="2400" b="1" dirty="0" err="1"/>
              <a:t>zones</a:t>
            </a:r>
            <a:endParaRPr lang="pl-PL" sz="2400" b="1" dirty="0"/>
          </a:p>
          <a:p>
            <a:r>
              <a:rPr lang="pl-PL" dirty="0" err="1">
                <a:highlight>
                  <a:srgbClr val="FFFF00"/>
                </a:highlight>
              </a:rPr>
              <a:t>Coastal</a:t>
            </a:r>
            <a:r>
              <a:rPr lang="pl-PL" dirty="0">
                <a:highlight>
                  <a:srgbClr val="FFFF00"/>
                </a:highlight>
              </a:rPr>
              <a:t> </a:t>
            </a:r>
            <a:r>
              <a:rPr lang="pl-PL" dirty="0" err="1">
                <a:highlight>
                  <a:srgbClr val="FFFF00"/>
                </a:highlight>
              </a:rPr>
              <a:t>upwelling</a:t>
            </a:r>
            <a:r>
              <a:rPr lang="pl-PL" dirty="0">
                <a:highlight>
                  <a:srgbClr val="FFFF00"/>
                </a:highlight>
              </a:rPr>
              <a:t> </a:t>
            </a:r>
            <a:r>
              <a:rPr lang="pl-PL" dirty="0"/>
              <a:t>of </a:t>
            </a:r>
            <a:r>
              <a:rPr lang="pl-PL" dirty="0" err="1"/>
              <a:t>well-oxygenated</a:t>
            </a:r>
            <a:r>
              <a:rPr lang="pl-PL" dirty="0"/>
              <a:t> and </a:t>
            </a:r>
            <a:r>
              <a:rPr lang="pl-PL" dirty="0" err="1"/>
              <a:t>nutrient-rich</a:t>
            </a:r>
            <a:r>
              <a:rPr lang="pl-PL" dirty="0"/>
              <a:t> </a:t>
            </a:r>
            <a:r>
              <a:rPr lang="pl-PL" dirty="0" err="1"/>
              <a:t>deep</a:t>
            </a:r>
            <a:r>
              <a:rPr lang="pl-PL" dirty="0"/>
              <a:t> </a:t>
            </a:r>
            <a:r>
              <a:rPr lang="pl-PL" dirty="0" err="1"/>
              <a:t>waters</a:t>
            </a:r>
            <a:r>
              <a:rPr lang="pl-PL" dirty="0"/>
              <a:t> as a </a:t>
            </a:r>
            <a:r>
              <a:rPr lang="pl-PL" dirty="0" err="1"/>
              <a:t>result</a:t>
            </a:r>
            <a:r>
              <a:rPr lang="pl-PL" dirty="0"/>
              <a:t> of a </a:t>
            </a:r>
            <a:r>
              <a:rPr lang="pl-PL" dirty="0" err="1"/>
              <a:t>shift</a:t>
            </a:r>
            <a:r>
              <a:rPr lang="pl-PL" dirty="0"/>
              <a:t> in the </a:t>
            </a:r>
            <a:r>
              <a:rPr lang="pl-PL" dirty="0" err="1"/>
              <a:t>surface</a:t>
            </a:r>
            <a:r>
              <a:rPr lang="pl-PL" dirty="0"/>
              <a:t> </a:t>
            </a:r>
            <a:r>
              <a:rPr lang="pl-PL" dirty="0" err="1"/>
              <a:t>layer</a:t>
            </a:r>
            <a:r>
              <a:rPr lang="pl-PL" dirty="0"/>
              <a:t> of </a:t>
            </a:r>
            <a:r>
              <a:rPr lang="pl-PL" dirty="0" err="1"/>
              <a:t>seawater</a:t>
            </a:r>
            <a:r>
              <a:rPr lang="pl-PL" dirty="0"/>
              <a:t> </a:t>
            </a:r>
            <a:r>
              <a:rPr lang="pl-PL" dirty="0" err="1"/>
              <a:t>coused</a:t>
            </a:r>
            <a:r>
              <a:rPr lang="pl-PL" dirty="0"/>
              <a:t> </a:t>
            </a:r>
            <a:r>
              <a:rPr lang="pl-PL" dirty="0" err="1"/>
              <a:t>bywinds</a:t>
            </a:r>
            <a:r>
              <a:rPr lang="pl-PL" dirty="0"/>
              <a:t> (</a:t>
            </a:r>
            <a:r>
              <a:rPr lang="pl-PL" dirty="0" err="1"/>
              <a:t>mainly</a:t>
            </a:r>
            <a:r>
              <a:rPr lang="pl-PL" dirty="0"/>
              <a:t> passat). </a:t>
            </a:r>
          </a:p>
        </p:txBody>
      </p:sp>
      <p:pic>
        <p:nvPicPr>
          <p:cNvPr id="5" name="Obraz 4" descr="Obraz zawierający mapa&#10;&#10;Opis wygenerowany automatycznie przy średnim poziomie pewności">
            <a:extLst>
              <a:ext uri="{FF2B5EF4-FFF2-40B4-BE49-F238E27FC236}">
                <a16:creationId xmlns:a16="http://schemas.microsoft.com/office/drawing/2014/main" id="{E87E1650-AC42-BDFA-AF4F-D796CC857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998" y="391601"/>
            <a:ext cx="4022662" cy="2011331"/>
          </a:xfrm>
          <a:prstGeom prst="rect">
            <a:avLst/>
          </a:prstGeom>
          <a:noFill/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64CF2D3D-90D9-7E36-47C9-458580233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914" y="2606039"/>
            <a:ext cx="1355668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2049" name="Obraz 2" descr="Obraz zawierający tekst, zrzut ekranu, Jaskrawoniebieski, projekt graficzny&#10;&#10;Opis wygenerowany automatycznie">
            <a:extLst>
              <a:ext uri="{FF2B5EF4-FFF2-40B4-BE49-F238E27FC236}">
                <a16:creationId xmlns:a16="http://schemas.microsoft.com/office/drawing/2014/main" id="{CF379DD9-41E4-C18E-80CB-12EB5755F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435" y="2540839"/>
            <a:ext cx="2079666" cy="176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4756969-0B28-670E-3F2A-6CD0102A7A39}"/>
              </a:ext>
            </a:extLst>
          </p:cNvPr>
          <p:cNvSpPr txBox="1"/>
          <p:nvPr/>
        </p:nvSpPr>
        <p:spPr>
          <a:xfrm>
            <a:off x="7593496" y="4373217"/>
            <a:ext cx="166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EC08CC9-D61A-3A6E-A88F-DABE3F6C7D31}"/>
              </a:ext>
            </a:extLst>
          </p:cNvPr>
          <p:cNvSpPr txBox="1"/>
          <p:nvPr/>
        </p:nvSpPr>
        <p:spPr>
          <a:xfrm>
            <a:off x="7747998" y="3021497"/>
            <a:ext cx="3582611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/>
              <a:t>In the </a:t>
            </a:r>
            <a:r>
              <a:rPr lang="pl-PL" sz="1900" dirty="0" err="1"/>
              <a:t>equatorial</a:t>
            </a:r>
            <a:r>
              <a:rPr lang="pl-PL" sz="1900" dirty="0"/>
              <a:t> </a:t>
            </a:r>
            <a:r>
              <a:rPr lang="pl-PL" sz="1900" dirty="0" err="1"/>
              <a:t>zone</a:t>
            </a:r>
            <a:r>
              <a:rPr lang="pl-PL" sz="1900" dirty="0"/>
              <a:t>, </a:t>
            </a:r>
            <a:r>
              <a:rPr lang="pl-PL" sz="1900" dirty="0" err="1">
                <a:highlight>
                  <a:srgbClr val="FFFF00"/>
                </a:highlight>
              </a:rPr>
              <a:t>equatorial</a:t>
            </a:r>
            <a:r>
              <a:rPr lang="pl-PL" sz="1900" dirty="0">
                <a:highlight>
                  <a:srgbClr val="FFFF00"/>
                </a:highlight>
              </a:rPr>
              <a:t> </a:t>
            </a:r>
            <a:r>
              <a:rPr lang="pl-PL" sz="1900" dirty="0" err="1">
                <a:highlight>
                  <a:srgbClr val="FFFF00"/>
                </a:highlight>
              </a:rPr>
              <a:t>upwelling</a:t>
            </a:r>
            <a:r>
              <a:rPr lang="pl-PL" sz="1900" dirty="0">
                <a:highlight>
                  <a:srgbClr val="FFFF00"/>
                </a:highlight>
              </a:rPr>
              <a:t> </a:t>
            </a:r>
            <a:r>
              <a:rPr lang="pl-PL" sz="1900" dirty="0" err="1"/>
              <a:t>occurs</a:t>
            </a:r>
            <a:r>
              <a:rPr lang="pl-PL" sz="1900" dirty="0"/>
              <a:t> </a:t>
            </a:r>
            <a:r>
              <a:rPr lang="pl-PL" sz="1900" dirty="0" err="1"/>
              <a:t>due</a:t>
            </a:r>
            <a:r>
              <a:rPr lang="pl-PL" sz="1900" dirty="0"/>
              <a:t> to the </a:t>
            </a:r>
            <a:r>
              <a:rPr lang="pl-PL" sz="1900" dirty="0" err="1"/>
              <a:t>divergent</a:t>
            </a:r>
            <a:r>
              <a:rPr lang="pl-PL" sz="1900" dirty="0"/>
              <a:t> </a:t>
            </a:r>
            <a:r>
              <a:rPr lang="pl-PL" sz="1900" dirty="0" err="1"/>
              <a:t>movement</a:t>
            </a:r>
            <a:r>
              <a:rPr lang="pl-PL" sz="1900" dirty="0"/>
              <a:t> of the </a:t>
            </a:r>
            <a:r>
              <a:rPr lang="pl-PL" sz="1900" dirty="0" err="1"/>
              <a:t>North</a:t>
            </a:r>
            <a:r>
              <a:rPr lang="pl-PL" sz="1900" dirty="0"/>
              <a:t> </a:t>
            </a:r>
            <a:r>
              <a:rPr lang="pl-PL" sz="1900" dirty="0" err="1"/>
              <a:t>Equatorial</a:t>
            </a:r>
            <a:r>
              <a:rPr lang="pl-PL" sz="1900" dirty="0"/>
              <a:t> and </a:t>
            </a:r>
            <a:r>
              <a:rPr lang="pl-PL" sz="1900" dirty="0" err="1"/>
              <a:t>South</a:t>
            </a:r>
            <a:r>
              <a:rPr lang="pl-PL" sz="1900" dirty="0"/>
              <a:t> </a:t>
            </a:r>
            <a:r>
              <a:rPr lang="pl-PL" sz="1900" dirty="0" err="1"/>
              <a:t>Equatorial</a:t>
            </a:r>
            <a:r>
              <a:rPr lang="pl-PL" sz="1900" dirty="0"/>
              <a:t> </a:t>
            </a:r>
            <a:r>
              <a:rPr lang="pl-PL" sz="1900" dirty="0" err="1"/>
              <a:t>currents</a:t>
            </a:r>
            <a:r>
              <a:rPr lang="pl-PL" sz="1900" dirty="0"/>
              <a:t>. </a:t>
            </a:r>
            <a:r>
              <a:rPr lang="pl-PL" sz="1900" dirty="0" err="1"/>
              <a:t>Moving</a:t>
            </a:r>
            <a:r>
              <a:rPr lang="pl-PL" sz="1900" dirty="0"/>
              <a:t> in </a:t>
            </a:r>
            <a:r>
              <a:rPr lang="pl-PL" sz="1900" dirty="0" err="1"/>
              <a:t>opposite</a:t>
            </a:r>
            <a:r>
              <a:rPr lang="pl-PL" sz="1900" dirty="0"/>
              <a:t> </a:t>
            </a:r>
            <a:r>
              <a:rPr lang="pl-PL" sz="1900" dirty="0" err="1"/>
              <a:t>directions</a:t>
            </a:r>
            <a:r>
              <a:rPr lang="pl-PL" sz="1900" dirty="0"/>
              <a:t>, the </a:t>
            </a:r>
            <a:r>
              <a:rPr lang="pl-PL" sz="1900" dirty="0" err="1"/>
              <a:t>currents</a:t>
            </a:r>
            <a:r>
              <a:rPr lang="pl-PL" sz="1900" dirty="0"/>
              <a:t> </a:t>
            </a:r>
            <a:r>
              <a:rPr lang="pl-PL" sz="1900" dirty="0" err="1"/>
              <a:t>cause</a:t>
            </a:r>
            <a:r>
              <a:rPr lang="pl-PL" sz="1900" dirty="0"/>
              <a:t> </a:t>
            </a:r>
            <a:r>
              <a:rPr lang="pl-PL" sz="1900" dirty="0" err="1"/>
              <a:t>an</a:t>
            </a:r>
            <a:r>
              <a:rPr lang="pl-PL" sz="1900" dirty="0"/>
              <a:t> </a:t>
            </a:r>
            <a:r>
              <a:rPr lang="pl-PL" sz="1900" dirty="0" err="1"/>
              <a:t>outflow</a:t>
            </a:r>
            <a:r>
              <a:rPr lang="pl-PL" sz="1900" dirty="0"/>
              <a:t> of </a:t>
            </a:r>
            <a:r>
              <a:rPr lang="pl-PL" sz="1900" dirty="0" err="1"/>
              <a:t>water</a:t>
            </a:r>
            <a:r>
              <a:rPr lang="pl-PL" sz="1900" dirty="0"/>
              <a:t> </a:t>
            </a:r>
            <a:r>
              <a:rPr lang="pl-PL" sz="1900" dirty="0" err="1"/>
              <a:t>near</a:t>
            </a:r>
            <a:r>
              <a:rPr lang="pl-PL" sz="1900" dirty="0"/>
              <a:t> the </a:t>
            </a:r>
            <a:r>
              <a:rPr lang="pl-PL" sz="1900" dirty="0" err="1"/>
              <a:t>equator</a:t>
            </a:r>
            <a:r>
              <a:rPr lang="pl-PL" sz="1900" dirty="0"/>
              <a:t>, </a:t>
            </a:r>
            <a:r>
              <a:rPr lang="pl-PL" sz="1900" dirty="0" err="1"/>
              <a:t>allowing</a:t>
            </a:r>
            <a:r>
              <a:rPr lang="pl-PL" sz="1900" dirty="0"/>
              <a:t> </a:t>
            </a:r>
            <a:r>
              <a:rPr lang="pl-PL" sz="1900" dirty="0" err="1"/>
              <a:t>deep</a:t>
            </a:r>
            <a:r>
              <a:rPr lang="pl-PL" sz="1900" dirty="0"/>
              <a:t> ocean </a:t>
            </a:r>
            <a:r>
              <a:rPr lang="pl-PL" sz="1900" dirty="0" err="1"/>
              <a:t>waters</a:t>
            </a:r>
            <a:r>
              <a:rPr lang="pl-PL" sz="1900" dirty="0"/>
              <a:t> to be </a:t>
            </a:r>
            <a:r>
              <a:rPr lang="pl-PL" sz="1900" dirty="0" err="1"/>
              <a:t>uplifted</a:t>
            </a:r>
            <a:r>
              <a:rPr lang="pl-PL" sz="1900" dirty="0"/>
              <a:t>: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5F550E07-DB4D-5D3F-F8C3-84598E65B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3901" y="489993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2051" name="Obraz 3" descr="Obraz zawierający tekst, zrzut ekranu, design&#10;&#10;Opis wygenerowany automatycznie">
            <a:extLst>
              <a:ext uri="{FF2B5EF4-FFF2-40B4-BE49-F238E27FC236}">
                <a16:creationId xmlns:a16="http://schemas.microsoft.com/office/drawing/2014/main" id="{DAA7B408-3A44-750D-F997-EF9A0A1AC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901" y="4899935"/>
            <a:ext cx="2616200" cy="130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trzałka w lewo i w górę 13">
            <a:extLst>
              <a:ext uri="{FF2B5EF4-FFF2-40B4-BE49-F238E27FC236}">
                <a16:creationId xmlns:a16="http://schemas.microsoft.com/office/drawing/2014/main" id="{6A7677AC-679E-F423-84D0-BA0386A0FA07}"/>
              </a:ext>
            </a:extLst>
          </p:cNvPr>
          <p:cNvSpPr/>
          <p:nvPr/>
        </p:nvSpPr>
        <p:spPr>
          <a:xfrm>
            <a:off x="7061956" y="5652887"/>
            <a:ext cx="1958009" cy="489006"/>
          </a:xfrm>
          <a:prstGeom prst="lef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Strzałka w lewo i w górę 14">
            <a:extLst>
              <a:ext uri="{FF2B5EF4-FFF2-40B4-BE49-F238E27FC236}">
                <a16:creationId xmlns:a16="http://schemas.microsoft.com/office/drawing/2014/main" id="{CEC26541-6B5F-0771-8C2B-DC3CCB157F05}"/>
              </a:ext>
            </a:extLst>
          </p:cNvPr>
          <p:cNvSpPr/>
          <p:nvPr/>
        </p:nvSpPr>
        <p:spPr>
          <a:xfrm rot="5400000">
            <a:off x="4314564" y="2455973"/>
            <a:ext cx="594386" cy="985964"/>
          </a:xfrm>
          <a:prstGeom prst="lef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trzałka w prawo 15">
            <a:extLst>
              <a:ext uri="{FF2B5EF4-FFF2-40B4-BE49-F238E27FC236}">
                <a16:creationId xmlns:a16="http://schemas.microsoft.com/office/drawing/2014/main" id="{BCA23E34-4D7E-9782-554D-3926192FCFBA}"/>
              </a:ext>
            </a:extLst>
          </p:cNvPr>
          <p:cNvSpPr/>
          <p:nvPr/>
        </p:nvSpPr>
        <p:spPr>
          <a:xfrm>
            <a:off x="6301409" y="868680"/>
            <a:ext cx="1292087" cy="2551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5479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3D0C34-B91C-A9AF-D863-21DE1BC2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 anchor="ctr">
            <a:normAutofit/>
          </a:bodyPr>
          <a:lstStyle/>
          <a:p>
            <a:r>
              <a:rPr lang="pl-PL" dirty="0" err="1"/>
              <a:t>Where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the </a:t>
            </a:r>
            <a:r>
              <a:rPr lang="pl-PL" dirty="0" err="1"/>
              <a:t>biggest</a:t>
            </a:r>
            <a:r>
              <a:rPr lang="pl-PL" dirty="0"/>
              <a:t> </a:t>
            </a:r>
            <a:r>
              <a:rPr lang="pl-PL" dirty="0" err="1"/>
              <a:t>fiheries</a:t>
            </a:r>
            <a:r>
              <a:rPr lang="pl-PL" dirty="0"/>
              <a:t> </a:t>
            </a:r>
            <a:r>
              <a:rPr lang="pl-PL" dirty="0" err="1"/>
              <a:t>worldwide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B97006-4B91-6A43-D302-62BD3AF60F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1775666"/>
          </a:xfrm>
        </p:spPr>
        <p:txBody>
          <a:bodyPr anchor="ctr">
            <a:normAutofit fontScale="92500" lnSpcReduction="20000"/>
          </a:bodyPr>
          <a:lstStyle/>
          <a:p>
            <a:r>
              <a:rPr lang="pl-PL" sz="2400" b="1" dirty="0" err="1"/>
              <a:t>Places</a:t>
            </a:r>
            <a:r>
              <a:rPr lang="pl-PL" sz="2400" b="1" dirty="0"/>
              <a:t> </a:t>
            </a:r>
            <a:r>
              <a:rPr lang="pl-PL" sz="2400" b="1" dirty="0" err="1"/>
              <a:t>where</a:t>
            </a:r>
            <a:r>
              <a:rPr lang="pl-PL" sz="2400" b="1" dirty="0"/>
              <a:t> </a:t>
            </a:r>
            <a:r>
              <a:rPr lang="pl-PL" sz="2400" b="1" dirty="0" err="1"/>
              <a:t>warm</a:t>
            </a:r>
            <a:r>
              <a:rPr lang="pl-PL" sz="2400" b="1" dirty="0"/>
              <a:t> and </a:t>
            </a:r>
            <a:r>
              <a:rPr lang="pl-PL" sz="2400" b="1" dirty="0" err="1"/>
              <a:t>cold</a:t>
            </a:r>
            <a:r>
              <a:rPr lang="pl-PL" sz="2400" b="1" dirty="0"/>
              <a:t> </a:t>
            </a:r>
            <a:r>
              <a:rPr lang="pl-PL" sz="2400" b="1" dirty="0" err="1"/>
              <a:t>currents</a:t>
            </a:r>
            <a:r>
              <a:rPr lang="pl-PL" sz="2400" b="1" dirty="0"/>
              <a:t> </a:t>
            </a:r>
            <a:r>
              <a:rPr lang="pl-PL" sz="2400" b="1" dirty="0" err="1"/>
              <a:t>meet</a:t>
            </a:r>
            <a:endParaRPr lang="pl-PL" sz="2400" b="1" dirty="0"/>
          </a:p>
          <a:p>
            <a:r>
              <a:rPr lang="en-US" dirty="0"/>
              <a:t>it is always at the interface between warm and cold currents that fish have the most </a:t>
            </a:r>
            <a:r>
              <a:rPr lang="en-US" dirty="0" err="1"/>
              <a:t>favourable</a:t>
            </a:r>
            <a:r>
              <a:rPr lang="en-US" dirty="0"/>
              <a:t> conditions for life and function</a:t>
            </a:r>
          </a:p>
          <a:p>
            <a:endParaRPr lang="pl-PL" dirty="0"/>
          </a:p>
        </p:txBody>
      </p:sp>
      <p:pic>
        <p:nvPicPr>
          <p:cNvPr id="5" name="Obraz 4" descr="Obraz zawierający tekst, mapa, atlas, diagram&#10;&#10;Opis wygenerowany automatycznie">
            <a:extLst>
              <a:ext uri="{FF2B5EF4-FFF2-40B4-BE49-F238E27FC236}">
                <a16:creationId xmlns:a16="http://schemas.microsoft.com/office/drawing/2014/main" id="{F9314ACD-2462-91D2-6094-82CA691A8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0204" y="868680"/>
            <a:ext cx="4223070" cy="3167303"/>
          </a:xfrm>
          <a:prstGeom prst="rect">
            <a:avLst/>
          </a:prstGeom>
          <a:noFill/>
        </p:spPr>
      </p:pic>
      <p:pic>
        <p:nvPicPr>
          <p:cNvPr id="6" name="Symbol zastępczy zawartości 3" descr="3.7 Rybactwo - YouTube">
            <a:extLst>
              <a:ext uri="{FF2B5EF4-FFF2-40B4-BE49-F238E27FC236}">
                <a16:creationId xmlns:a16="http://schemas.microsoft.com/office/drawing/2014/main" id="{214C0EED-D4BE-6673-9022-477A9E568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657600" y="3648152"/>
            <a:ext cx="4820478" cy="27115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049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0523CA-3932-9281-5B4F-576A4F205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 anchor="ctr">
            <a:normAutofit/>
          </a:bodyPr>
          <a:lstStyle/>
          <a:p>
            <a:r>
              <a:rPr lang="pl-PL" dirty="0" err="1"/>
              <a:t>Where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the </a:t>
            </a:r>
            <a:r>
              <a:rPr lang="pl-PL" dirty="0" err="1"/>
              <a:t>biggest</a:t>
            </a:r>
            <a:r>
              <a:rPr lang="pl-PL" dirty="0"/>
              <a:t> </a:t>
            </a:r>
            <a:r>
              <a:rPr lang="pl-PL" dirty="0" err="1"/>
              <a:t>fiheries</a:t>
            </a:r>
            <a:r>
              <a:rPr lang="pl-PL" dirty="0"/>
              <a:t> </a:t>
            </a:r>
            <a:r>
              <a:rPr lang="pl-PL" dirty="0" err="1"/>
              <a:t>worldwide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B02E85-408C-CBF9-748C-A71B066E9A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1756791"/>
          </a:xfrm>
        </p:spPr>
        <p:txBody>
          <a:bodyPr anchor="ctr">
            <a:normAutofit/>
          </a:bodyPr>
          <a:lstStyle/>
          <a:p>
            <a:r>
              <a:rPr lang="pl-PL" sz="2400" b="1" dirty="0" err="1"/>
              <a:t>Cold</a:t>
            </a:r>
            <a:r>
              <a:rPr lang="pl-PL" sz="2400" b="1" dirty="0"/>
              <a:t> </a:t>
            </a:r>
            <a:r>
              <a:rPr lang="pl-PL" sz="2400" b="1" dirty="0" err="1"/>
              <a:t>well-oxygenated</a:t>
            </a:r>
            <a:r>
              <a:rPr lang="pl-PL" sz="2400" b="1" dirty="0"/>
              <a:t> </a:t>
            </a:r>
            <a:r>
              <a:rPr lang="pl-PL" sz="2400" b="1" dirty="0" err="1"/>
              <a:t>waters</a:t>
            </a:r>
            <a:r>
              <a:rPr lang="pl-PL" sz="2400" b="1" dirty="0"/>
              <a:t> </a:t>
            </a:r>
            <a:r>
              <a:rPr lang="pl-PL" sz="2400" b="1" dirty="0" err="1"/>
              <a:t>at</a:t>
            </a:r>
            <a:r>
              <a:rPr lang="pl-PL" sz="2400" b="1" dirty="0"/>
              <a:t> high </a:t>
            </a:r>
            <a:r>
              <a:rPr lang="pl-PL" sz="2400" b="1" dirty="0" err="1"/>
              <a:t>latitudes</a:t>
            </a:r>
            <a:endParaRPr lang="pl-PL" sz="2400" b="1" dirty="0"/>
          </a:p>
        </p:txBody>
      </p:sp>
      <p:pic>
        <p:nvPicPr>
          <p:cNvPr id="5" name="Obraz 4" descr="Obraz zawierający mapa, tekst, atlas&#10;&#10;Opis wygenerowany automatycznie">
            <a:extLst>
              <a:ext uri="{FF2B5EF4-FFF2-40B4-BE49-F238E27FC236}">
                <a16:creationId xmlns:a16="http://schemas.microsoft.com/office/drawing/2014/main" id="{A7CA12A7-6D79-E060-28AB-82F96F6AD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899" y="2206487"/>
            <a:ext cx="7494941" cy="38853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0242513"/>
      </p:ext>
    </p:extLst>
  </p:cSld>
  <p:clrMapOvr>
    <a:masterClrMapping/>
  </p:clrMapOvr>
</p:sld>
</file>

<file path=ppt/theme/theme1.xml><?xml version="1.0" encoding="utf-8"?>
<a:theme xmlns:a="http://schemas.openxmlformats.org/drawingml/2006/main" name="Ramka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276_TF00804820.potx" id="{7F3D9C77-8EE5-40CF-B728-93CBF4F9B5C1}" vid="{67EABDCB-372C-4212-9A0F-A3B4DA27AAFE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CEA0254-3646-4633-AE89-92733C2D69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D8AF61-0EFE-4B67-AC63-165AA360F9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A9C098-A058-4A59-AA77-E2402053F60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{A2BA0A85-2B81-4259-A444-3B15C75089BD}tf00804820_win32</Template>
  <TotalTime>222</TotalTime>
  <Words>574</Words>
  <Application>Microsoft Office PowerPoint</Application>
  <PresentationFormat>Panoramiczny</PresentationFormat>
  <Paragraphs>55</Paragraphs>
  <Slides>13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9" baseType="lpstr">
      <vt:lpstr>Arial</vt:lpstr>
      <vt:lpstr>Calibri</vt:lpstr>
      <vt:lpstr>Corbel</vt:lpstr>
      <vt:lpstr>Wingdings</vt:lpstr>
      <vt:lpstr>Wingdings 2</vt:lpstr>
      <vt:lpstr>Ramka</vt:lpstr>
      <vt:lpstr>Fisheries Worldwide Personal project</vt:lpstr>
      <vt:lpstr>Annual fishing and consumption per capita</vt:lpstr>
      <vt:lpstr>The fish and seafood consumption per capita</vt:lpstr>
      <vt:lpstr>Countries with the largest marine catches</vt:lpstr>
      <vt:lpstr>Fishing indifferent oceans and seas</vt:lpstr>
      <vt:lpstr>Where are the biggest fiheries worldwide</vt:lpstr>
      <vt:lpstr>Where are the biggest fiheries worldwide</vt:lpstr>
      <vt:lpstr>Where are the biggest fiheries worldwide</vt:lpstr>
      <vt:lpstr>Where are the biggest fiheries worldwide</vt:lpstr>
      <vt:lpstr>The map of world's largest fisheries</vt:lpstr>
      <vt:lpstr>Thank you for your attention  </vt:lpstr>
      <vt:lpstr>bibliography</vt:lpstr>
      <vt:lpstr>Bibliography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 project</dc:title>
  <dc:creator>Jan Maciąg</dc:creator>
  <cp:lastModifiedBy>Jan Maciąg</cp:lastModifiedBy>
  <cp:revision>31</cp:revision>
  <dcterms:created xsi:type="dcterms:W3CDTF">2024-02-09T09:14:54Z</dcterms:created>
  <dcterms:modified xsi:type="dcterms:W3CDTF">2024-02-21T18:44:32Z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